
<file path=[Content_Types].xml><?xml version="1.0" encoding="utf-8"?>
<Types xmlns="http://schemas.openxmlformats.org/package/2006/content-types"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6"/>
  </p:notesMasterIdLst>
  <p:handoutMasterIdLst>
    <p:handoutMasterId r:id="rId17"/>
  </p:handoutMasterIdLst>
  <p:sldIdLst>
    <p:sldId id="256" r:id="rId5"/>
    <p:sldId id="257" r:id="rId6"/>
    <p:sldId id="280" r:id="rId7"/>
    <p:sldId id="278" r:id="rId8"/>
    <p:sldId id="258" r:id="rId9"/>
    <p:sldId id="282" r:id="rId10"/>
    <p:sldId id="281" r:id="rId11"/>
    <p:sldId id="283" r:id="rId12"/>
    <p:sldId id="284" r:id="rId13"/>
    <p:sldId id="266" r:id="rId14"/>
    <p:sldId id="271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9898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463" autoAdjust="0"/>
    <p:restoredTop sz="90703" autoAdjust="0"/>
  </p:normalViewPr>
  <p:slideViewPr>
    <p:cSldViewPr snapToGrid="0">
      <p:cViewPr varScale="1">
        <p:scale>
          <a:sx n="151" d="100"/>
          <a:sy n="151" d="100"/>
        </p:scale>
        <p:origin x="216" y="520"/>
      </p:cViewPr>
      <p:guideLst/>
    </p:cSldViewPr>
  </p:slideViewPr>
  <p:outlineViewPr>
    <p:cViewPr>
      <p:scale>
        <a:sx n="33" d="100"/>
        <a:sy n="33" d="100"/>
      </p:scale>
      <p:origin x="0" y="-288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3403" y="29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E7F456E-01A6-4013-ACA5-F5492591A24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4983A3-9B9B-4D61-97C9-B9E239A3159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6F32FC-4BD9-442A-A8C6-51598C909FE3}" type="datetimeFigureOut">
              <a:rPr lang="en-US" smtClean="0"/>
              <a:t>12/4/25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EABE74-7A97-4D17-8390-42ADD25C33C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2C1DBD-1052-425E-BF3C-983304BED5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EEFA9E-C190-4F5C-8394-BD5F1CD55C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8019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6371FA-A98D-41E8-93F4-09945841298A}" type="datetimeFigureOut">
              <a:rPr lang="en-US" smtClean="0"/>
              <a:t>12/4/25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289C57-55D7-40A4-A101-E74FAC7A092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902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81288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56832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6838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04389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61440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25226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39544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6593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53268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09867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54654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41918" y="3329790"/>
            <a:ext cx="4941771" cy="3200400"/>
          </a:xfrm>
        </p:spPr>
        <p:txBody>
          <a:bodyPr anchor="ctr">
            <a:noAutofit/>
          </a:bodyPr>
          <a:lstStyle>
            <a:lvl1pPr algn="l">
              <a:defRPr sz="3600" spc="150" baseline="0"/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04F1E16-9A84-4D0E-9706-79C396AF6A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826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895350"/>
            <a:ext cx="3247662" cy="1917700"/>
          </a:xfrm>
        </p:spPr>
        <p:txBody>
          <a:bodyPr>
            <a:normAutofit/>
          </a:bodyPr>
          <a:lstStyle>
            <a:lvl1pPr algn="l">
              <a:defRPr lang="en-US" sz="24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A14C3057-3BCC-F9A2-98D8-17DDB36F1823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838200" y="2813049"/>
            <a:ext cx="3247662" cy="3238499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5214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4216396" y="895927"/>
            <a:ext cx="7137404" cy="5115889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5F91997C-538B-C8B9-14D7-31A1932F6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1615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1F777EF4-982E-9337-7E82-31DC723C1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34303BA-AFB6-0E22-486F-785994E3B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327564" cy="1505528"/>
            <a:chOff x="0" y="0"/>
            <a:chExt cx="2238376" cy="3105150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66E3A08-02EB-7B54-5089-E7A7F19FD725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1238250" cy="31051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14F9BE5-00B2-ADDF-771C-AB098B36C820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2238376" cy="24765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280816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37192"/>
            <a:ext cx="5655197" cy="1997867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200" y="2705177"/>
            <a:ext cx="5733772" cy="448990"/>
          </a:xfrm>
        </p:spPr>
        <p:txBody>
          <a:bodyPr anchor="ctr">
            <a:no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8199" y="3154166"/>
            <a:ext cx="5733773" cy="3032733"/>
          </a:xfrm>
        </p:spPr>
        <p:txBody>
          <a:bodyPr>
            <a:norm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1pPr>
            <a:lvl2pPr marL="7429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887108" y="2705177"/>
            <a:ext cx="3943627" cy="448989"/>
          </a:xfrm>
        </p:spPr>
        <p:txBody>
          <a:bodyPr anchor="ctr">
            <a:no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0120DFF5-B64A-9744-4500-1D7BBA19BF1C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887107" y="3164867"/>
            <a:ext cx="3943627" cy="3032733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5214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43986" y="6356350"/>
            <a:ext cx="4114800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E0588715-35AD-8BE1-A5FC-E28BDD3854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645" t="319" r="28732" b="73496"/>
          <a:stretch/>
        </p:blipFill>
        <p:spPr>
          <a:xfrm rot="10800000" flipH="1">
            <a:off x="6308436" y="-11"/>
            <a:ext cx="5883564" cy="236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4519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544E9C70-0200-3C21-7766-CB9EA5FBFA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590800" cy="1027906"/>
            <a:chOff x="0" y="0"/>
            <a:chExt cx="2590800" cy="1027906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D5E4B16-2071-DEE9-BE53-F35AFBEFCA57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0"/>
              <a:ext cx="259080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CB2B071-0355-D550-18A8-9D515CA16987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704850" cy="10279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53550"/>
            <a:ext cx="10515600" cy="1325563"/>
          </a:xfrm>
        </p:spPr>
        <p:txBody>
          <a:bodyPr anchor="b"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838200" y="2111381"/>
            <a:ext cx="10515600" cy="357096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BFB554B2-4C33-2975-9F27-94B8AE71DF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03C6776-E983-2BA3-1054-75996FE0F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6800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267200" y="3238103"/>
            <a:ext cx="4179570" cy="2850181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800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D3361C9-310A-4255-A94E-B77588962D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356350"/>
            <a:ext cx="4179570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140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514C6BF-376E-43E8-881D-2E76742699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4229100" y="0"/>
            <a:ext cx="7962901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500" y="1020445"/>
            <a:ext cx="2895600" cy="1325563"/>
          </a:xfrm>
        </p:spPr>
        <p:txBody>
          <a:bodyPr anchor="b">
            <a:normAutofit/>
          </a:bodyPr>
          <a:lstStyle>
            <a:lvl1pPr>
              <a:defRPr sz="28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33500" y="2674013"/>
            <a:ext cx="2895600" cy="3269589"/>
          </a:xfrm>
        </p:spPr>
        <p:txBody>
          <a:bodyPr>
            <a:normAutofit/>
          </a:bodyPr>
          <a:lstStyle>
            <a:lvl1pPr marL="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4pPr>
            <a:lvl5pPr marL="18288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33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124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487018"/>
            <a:ext cx="4179570" cy="3377354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A96E214-6A61-C8A7-B1DB-C8C260C134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557818" cy="6858000"/>
            <a:chOff x="0" y="0"/>
            <a:chExt cx="4762501" cy="5186363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A18BC1BC-99D6-D9F4-19F9-AAE722E2AE61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0" y="876300"/>
              <a:ext cx="4762500" cy="16287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6816F797-248B-2C75-29B9-DB65A809D47B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2638425" y="0"/>
              <a:ext cx="2124076" cy="518636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82501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487680"/>
            <a:ext cx="4179570" cy="3376691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D8E94DD-0F7B-3F92-58EA-5F06D557BF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990667" y="0"/>
            <a:ext cx="1126278" cy="251229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419F5397-34DB-BC88-ADF5-AA470A06FE5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5080"/>
            <a:ext cx="6576291" cy="6872605"/>
          </a:xfrm>
          <a:custGeom>
            <a:avLst/>
            <a:gdLst>
              <a:gd name="connsiteX0" fmla="*/ 0 w 6576291"/>
              <a:gd name="connsiteY0" fmla="*/ 0 h 6867525"/>
              <a:gd name="connsiteX1" fmla="*/ 6576291 w 6576291"/>
              <a:gd name="connsiteY1" fmla="*/ 0 h 6867525"/>
              <a:gd name="connsiteX2" fmla="*/ 6576291 w 6576291"/>
              <a:gd name="connsiteY2" fmla="*/ 6867525 h 6867525"/>
              <a:gd name="connsiteX3" fmla="*/ 0 w 6576291"/>
              <a:gd name="connsiteY3" fmla="*/ 6867525 h 6867525"/>
              <a:gd name="connsiteX4" fmla="*/ 0 w 6576291"/>
              <a:gd name="connsiteY4" fmla="*/ 0 h 6867525"/>
              <a:gd name="connsiteX0" fmla="*/ 0 w 6576291"/>
              <a:gd name="connsiteY0" fmla="*/ 5080 h 6872605"/>
              <a:gd name="connsiteX1" fmla="*/ 3604491 w 6576291"/>
              <a:gd name="connsiteY1" fmla="*/ 0 h 6872605"/>
              <a:gd name="connsiteX2" fmla="*/ 6576291 w 6576291"/>
              <a:gd name="connsiteY2" fmla="*/ 6872605 h 6872605"/>
              <a:gd name="connsiteX3" fmla="*/ 0 w 6576291"/>
              <a:gd name="connsiteY3" fmla="*/ 6872605 h 6872605"/>
              <a:gd name="connsiteX4" fmla="*/ 0 w 6576291"/>
              <a:gd name="connsiteY4" fmla="*/ 5080 h 6872605"/>
              <a:gd name="connsiteX0" fmla="*/ 0 w 6576291"/>
              <a:gd name="connsiteY0" fmla="*/ 0 h 6867525"/>
              <a:gd name="connsiteX1" fmla="*/ 3624811 w 6576291"/>
              <a:gd name="connsiteY1" fmla="*/ 10160 h 6867525"/>
              <a:gd name="connsiteX2" fmla="*/ 6576291 w 6576291"/>
              <a:gd name="connsiteY2" fmla="*/ 6867525 h 6867525"/>
              <a:gd name="connsiteX3" fmla="*/ 0 w 6576291"/>
              <a:gd name="connsiteY3" fmla="*/ 6867525 h 6867525"/>
              <a:gd name="connsiteX4" fmla="*/ 0 w 6576291"/>
              <a:gd name="connsiteY4" fmla="*/ 0 h 6867525"/>
              <a:gd name="connsiteX0" fmla="*/ 0 w 6576291"/>
              <a:gd name="connsiteY0" fmla="*/ 5080 h 6872605"/>
              <a:gd name="connsiteX1" fmla="*/ 3629891 w 6576291"/>
              <a:gd name="connsiteY1" fmla="*/ 0 h 6872605"/>
              <a:gd name="connsiteX2" fmla="*/ 6576291 w 6576291"/>
              <a:gd name="connsiteY2" fmla="*/ 6872605 h 6872605"/>
              <a:gd name="connsiteX3" fmla="*/ 0 w 6576291"/>
              <a:gd name="connsiteY3" fmla="*/ 6872605 h 6872605"/>
              <a:gd name="connsiteX4" fmla="*/ 0 w 6576291"/>
              <a:gd name="connsiteY4" fmla="*/ 5080 h 6872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76291" h="6872605">
                <a:moveTo>
                  <a:pt x="0" y="5080"/>
                </a:moveTo>
                <a:lnTo>
                  <a:pt x="3629891" y="0"/>
                </a:lnTo>
                <a:lnTo>
                  <a:pt x="6576291" y="6872605"/>
                </a:lnTo>
                <a:lnTo>
                  <a:pt x="0" y="6872605"/>
                </a:lnTo>
                <a:lnTo>
                  <a:pt x="0" y="5080"/>
                </a:lnTo>
                <a:close/>
              </a:path>
            </a:pathLst>
          </a:custGeom>
        </p:spPr>
        <p:txBody>
          <a:bodyPr lIns="182880" tIns="182880" bIns="91440"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40186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22318" y="268360"/>
            <a:ext cx="7288282" cy="2121177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EAC9D25F-5B3D-F5B2-5D02-C6BC6AA8987B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322388" y="2763078"/>
            <a:ext cx="7288212" cy="340705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1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8E16CF1-2502-F2F0-2C27-2DD7979033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096374" y="-25401"/>
            <a:ext cx="3095625" cy="6883401"/>
            <a:chOff x="9096375" y="-25401"/>
            <a:chExt cx="3095625" cy="6883401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322A6FB-333C-65AE-23D8-08BCEA174D43}"/>
                </a:ext>
              </a:extLst>
            </p:cNvPr>
            <p:cNvCxnSpPr/>
            <p:nvPr userDrawn="1"/>
          </p:nvCxnSpPr>
          <p:spPr>
            <a:xfrm>
              <a:off x="9096375" y="1497012"/>
              <a:ext cx="30956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62BB247-4598-A983-DEBF-6F042C1DB0BC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9381744" y="-25401"/>
              <a:ext cx="2810256" cy="688340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4E84FEE-D475-A71D-7996-5925602ECF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-1" y="-25403"/>
            <a:ext cx="1210573" cy="20481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7459776D-4049-CB00-C321-0627C169BC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33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EDE114AF-34C6-A062-7340-858BC27DA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97359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406400"/>
            <a:ext cx="4179570" cy="3457971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E045004-3604-59DC-13E0-7A0B2DF78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3296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955F7B05-9431-1FBA-415D-6CF2DF562B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093633" cy="391239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568961"/>
            <a:ext cx="8420100" cy="1780860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97255"/>
            <a:ext cx="3924300" cy="464499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07FF22E3-5928-787E-B062-FA18127D3BD9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2933700" y="3251596"/>
            <a:ext cx="3943627" cy="3234264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97255"/>
            <a:ext cx="3943627" cy="464499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178E4D0B-96F1-45F3-6B2A-5FA31A37257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410173" y="3251595"/>
            <a:ext cx="3943627" cy="3234264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5F41582C-9AD2-F126-40F3-D43E77D158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6926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341F76B1-7BEF-7A88-1394-1164BFF08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012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41120" y="558801"/>
            <a:ext cx="9953308" cy="1780860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A217F83-0BDB-C70B-29FE-2651DE1915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429817" y="0"/>
            <a:ext cx="7762183" cy="2754814"/>
            <a:chOff x="7334250" y="0"/>
            <a:chExt cx="4857750" cy="1724025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0C62368-3F79-C078-7086-B23D2F5A09F8}"/>
                </a:ext>
              </a:extLst>
            </p:cNvPr>
            <p:cNvCxnSpPr/>
            <p:nvPr userDrawn="1"/>
          </p:nvCxnSpPr>
          <p:spPr>
            <a:xfrm flipH="1" flipV="1">
              <a:off x="7334250" y="0"/>
              <a:ext cx="485775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09BDD71-BF2E-BDB0-A625-D8371AEA1CA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487150" y="0"/>
              <a:ext cx="704850" cy="17240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83354B96-CD25-BE1C-8CA2-3825F820B75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41120" y="2960877"/>
            <a:ext cx="2722880" cy="35128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CDD81865-54C7-7674-4B2E-041D05C1D146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1341120" y="3392035"/>
            <a:ext cx="2722880" cy="2907164"/>
          </a:xfrm>
        </p:spPr>
        <p:txBody>
          <a:bodyPr tIns="0">
            <a:normAutofit/>
          </a:bodyPr>
          <a:lstStyle>
            <a:lvl1pPr marL="283464" indent="-283464">
              <a:lnSpc>
                <a:spcPct val="100000"/>
              </a:lnSpc>
              <a:buFont typeface="+mj-lt"/>
              <a:buAutoNum type="arabicPeriod"/>
              <a:defRPr sz="1800" b="0" spc="50" baseline="0"/>
            </a:lvl1pPr>
            <a:lvl2pPr marL="566928" indent="-342900">
              <a:lnSpc>
                <a:spcPct val="100000"/>
              </a:lnSpc>
              <a:spcBef>
                <a:spcPts val="1000"/>
              </a:spcBef>
              <a:buFont typeface="+mj-lt"/>
              <a:buAutoNum type="alphaLcPeriod"/>
              <a:defRPr sz="1800" spc="50" baseline="0"/>
            </a:lvl2pPr>
            <a:lvl3pPr marL="850392" indent="-342900">
              <a:lnSpc>
                <a:spcPct val="100000"/>
              </a:lnSpc>
              <a:spcBef>
                <a:spcPts val="1000"/>
              </a:spcBef>
              <a:buFont typeface="+mj-lt"/>
              <a:buAutoNum type="arabicParenR"/>
              <a:defRPr sz="1800" spc="50" baseline="0"/>
            </a:lvl3pPr>
            <a:lvl4pPr marL="1042416" indent="-342900">
              <a:lnSpc>
                <a:spcPct val="100000"/>
              </a:lnSpc>
              <a:spcBef>
                <a:spcPts val="1000"/>
              </a:spcBef>
              <a:buFont typeface="+mj-lt"/>
              <a:buAutoNum type="alphaLcParenR"/>
              <a:defRPr sz="1800" spc="50" baseline="0"/>
            </a:lvl4pPr>
            <a:lvl5pPr marL="1074420" indent="-400050">
              <a:lnSpc>
                <a:spcPct val="100000"/>
              </a:lnSpc>
              <a:spcBef>
                <a:spcPts val="1000"/>
              </a:spcBef>
              <a:buFont typeface="+mj-lt"/>
              <a:buAutoNum type="romanLcPeriod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6F39BA57-7F1C-623F-BC7F-B689C5AC33EA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4754881" y="2960877"/>
            <a:ext cx="5516880" cy="35128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94BF07A4-5A33-0B3C-A378-AB2435F1D5F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754881" y="3324859"/>
            <a:ext cx="5506720" cy="3031489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63DC63A6-41FE-6C2D-9A53-0AE4A6DBF39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1333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0B5130EC-B05B-5489-FBEC-DBEB6D1E737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20855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B2CC92D-F90A-CB67-4860-D6939AC295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3094182" y="0"/>
            <a:ext cx="1745673" cy="38977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4" y="1671639"/>
            <a:ext cx="5884027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4C376638-5C5B-8E5B-0C26-8F63B98EA41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28230" y="-9144"/>
            <a:ext cx="5481955" cy="6876288"/>
          </a:xfrm>
          <a:custGeom>
            <a:avLst/>
            <a:gdLst>
              <a:gd name="connsiteX0" fmla="*/ 0 w 5476875"/>
              <a:gd name="connsiteY0" fmla="*/ 0 h 6858000"/>
              <a:gd name="connsiteX1" fmla="*/ 5476875 w 5476875"/>
              <a:gd name="connsiteY1" fmla="*/ 0 h 6858000"/>
              <a:gd name="connsiteX2" fmla="*/ 5476875 w 5476875"/>
              <a:gd name="connsiteY2" fmla="*/ 6858000 h 6858000"/>
              <a:gd name="connsiteX3" fmla="*/ 0 w 5476875"/>
              <a:gd name="connsiteY3" fmla="*/ 6858000 h 6858000"/>
              <a:gd name="connsiteX4" fmla="*/ 0 w 5476875"/>
              <a:gd name="connsiteY4" fmla="*/ 0 h 6858000"/>
              <a:gd name="connsiteX0" fmla="*/ 0 w 5476875"/>
              <a:gd name="connsiteY0" fmla="*/ 0 h 6858000"/>
              <a:gd name="connsiteX1" fmla="*/ 2520315 w 5476875"/>
              <a:gd name="connsiteY1" fmla="*/ 0 h 6858000"/>
              <a:gd name="connsiteX2" fmla="*/ 5476875 w 5476875"/>
              <a:gd name="connsiteY2" fmla="*/ 6858000 h 6858000"/>
              <a:gd name="connsiteX3" fmla="*/ 0 w 5476875"/>
              <a:gd name="connsiteY3" fmla="*/ 6858000 h 6858000"/>
              <a:gd name="connsiteX4" fmla="*/ 0 w 5476875"/>
              <a:gd name="connsiteY4" fmla="*/ 0 h 6858000"/>
              <a:gd name="connsiteX0" fmla="*/ 5080 w 5481955"/>
              <a:gd name="connsiteY0" fmla="*/ 0 h 6858000"/>
              <a:gd name="connsiteX1" fmla="*/ 2525395 w 5481955"/>
              <a:gd name="connsiteY1" fmla="*/ 0 h 6858000"/>
              <a:gd name="connsiteX2" fmla="*/ 5481955 w 5481955"/>
              <a:gd name="connsiteY2" fmla="*/ 6858000 h 6858000"/>
              <a:gd name="connsiteX3" fmla="*/ 5080 w 5481955"/>
              <a:gd name="connsiteY3" fmla="*/ 6858000 h 6858000"/>
              <a:gd name="connsiteX4" fmla="*/ 0 w 5481955"/>
              <a:gd name="connsiteY4" fmla="*/ 4805680 h 6858000"/>
              <a:gd name="connsiteX5" fmla="*/ 5080 w 5481955"/>
              <a:gd name="connsiteY5" fmla="*/ 0 h 685800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80568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80568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80568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75996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759960 h 6863080"/>
              <a:gd name="connsiteX5" fmla="*/ 5080 w 5481955"/>
              <a:gd name="connsiteY5" fmla="*/ 0 h 6863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81955" h="6863080">
                <a:moveTo>
                  <a:pt x="5080" y="0"/>
                </a:moveTo>
                <a:lnTo>
                  <a:pt x="2525395" y="0"/>
                </a:lnTo>
                <a:lnTo>
                  <a:pt x="5481955" y="6858000"/>
                </a:lnTo>
                <a:lnTo>
                  <a:pt x="899160" y="6863080"/>
                </a:lnTo>
                <a:cubicBezTo>
                  <a:pt x="506307" y="5933440"/>
                  <a:pt x="413173" y="5720080"/>
                  <a:pt x="0" y="4759960"/>
                </a:cubicBezTo>
                <a:cubicBezTo>
                  <a:pt x="1693" y="3158067"/>
                  <a:pt x="3387" y="1601893"/>
                  <a:pt x="5080" y="0"/>
                </a:cubicBezTo>
                <a:close/>
              </a:path>
            </a:pathLst>
          </a:custGeom>
        </p:spPr>
        <p:txBody>
          <a:bodyPr lIns="274320" tIns="91440" bIns="91440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04569D00-2037-2A8D-943B-22FAC1C0B6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25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75967A9D-0B53-4F3F-0872-495C23A33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643B0E9A-A777-8745-6A36-0A79CB5E036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5453725" y="3660774"/>
            <a:ext cx="5907176" cy="2536826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5214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177805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9061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9" r:id="rId3"/>
    <p:sldLayoutId id="2147483670" r:id="rId4"/>
    <p:sldLayoutId id="2147483651" r:id="rId5"/>
    <p:sldLayoutId id="2147483671" r:id="rId6"/>
    <p:sldLayoutId id="2147483672" r:id="rId7"/>
    <p:sldLayoutId id="2147483673" r:id="rId8"/>
    <p:sldLayoutId id="2147483664" r:id="rId9"/>
    <p:sldLayoutId id="2147483674" r:id="rId10"/>
    <p:sldLayoutId id="2147483653" r:id="rId11"/>
    <p:sldLayoutId id="2147483667" r:id="rId12"/>
    <p:sldLayoutId id="2147483665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22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75451-6A4B-484B-9ED1-353CCE25B0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76039" y="2599661"/>
            <a:ext cx="6450182" cy="3200400"/>
          </a:xfrm>
        </p:spPr>
        <p:txBody>
          <a:bodyPr anchor="ctr"/>
          <a:lstStyle/>
          <a:p>
            <a:pPr algn="ctr"/>
            <a:r>
              <a:rPr lang="en-US" dirty="0"/>
              <a:t>Music Feature Analysis &amp; Multi-Label Genre</a:t>
            </a:r>
            <a:br>
              <a:rPr lang="en-US" dirty="0"/>
            </a:br>
            <a:r>
              <a:rPr lang="en-US" dirty="0"/>
              <a:t>Classification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4C6C6D0-E9E9-D9E6-43C5-E1B659C80177}"/>
              </a:ext>
            </a:extLst>
          </p:cNvPr>
          <p:cNvSpPr txBox="1"/>
          <p:nvPr/>
        </p:nvSpPr>
        <p:spPr>
          <a:xfrm>
            <a:off x="4976039" y="5199322"/>
            <a:ext cx="35512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JARRED MAESTAS</a:t>
            </a:r>
          </a:p>
          <a:p>
            <a:endParaRPr lang="en-US" dirty="0"/>
          </a:p>
          <a:p>
            <a:r>
              <a:rPr lang="en-US" dirty="0"/>
              <a:t>CS 3210</a:t>
            </a:r>
          </a:p>
        </p:txBody>
      </p:sp>
    </p:spTree>
    <p:extLst>
      <p:ext uri="{BB962C8B-B14F-4D97-AF65-F5344CB8AC3E}">
        <p14:creationId xmlns:p14="http://schemas.microsoft.com/office/powerpoint/2010/main" val="25860588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18FC28-E0BD-4387-B8BE-9965D1A57F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563" y="145523"/>
            <a:ext cx="9623605" cy="572028"/>
          </a:xfrm>
        </p:spPr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4B8313-9270-4128-8674-3A3E42B80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4" name="Screen Recording 2025-12-04 at 3.14.12 PM.mov">
            <a:hlinkClick r:id="" action="ppaction://media"/>
            <a:extLst>
              <a:ext uri="{FF2B5EF4-FFF2-40B4-BE49-F238E27FC236}">
                <a16:creationId xmlns:a16="http://schemas.microsoft.com/office/drawing/2014/main" id="{9A8E7BE5-A9DF-9424-8491-B4FEE5B9B291}"/>
              </a:ext>
            </a:extLst>
          </p:cNvPr>
          <p:cNvPicPr>
            <a:picLocks noGrp="1" noChangeAspect="1"/>
          </p:cNvPicPr>
          <p:nvPr>
            <p:ph sz="half" idx="14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45563" y="717551"/>
            <a:ext cx="10505504" cy="5851446"/>
          </a:xfrm>
          <a:solidFill>
            <a:schemeClr val="accent1"/>
          </a:solidFill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87F08D6-2CA7-4A5A-BE34-07113DCA53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0" y="876300"/>
            <a:ext cx="5246255" cy="17098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2861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21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F1EDE-5423-435C-B149-87AB1BC22B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67200" y="1615736"/>
            <a:ext cx="4179570" cy="1524735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127D99-645F-4FCF-9573-FDFE2A344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97875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ACCFC62-A28D-E7BD-FC01-4D3545608DBE}"/>
              </a:ext>
            </a:extLst>
          </p:cNvPr>
          <p:cNvSpPr/>
          <p:nvPr/>
        </p:nvSpPr>
        <p:spPr>
          <a:xfrm>
            <a:off x="212844" y="1104967"/>
            <a:ext cx="8828030" cy="18169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EF5859-10C9-4588-9727-B9362E26C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844" y="446887"/>
            <a:ext cx="8828030" cy="646331"/>
          </a:xfrm>
        </p:spPr>
        <p:txBody>
          <a:bodyPr>
            <a:normAutofit/>
          </a:bodyPr>
          <a:lstStyle/>
          <a:p>
            <a:r>
              <a:rPr lang="en-US" dirty="0"/>
              <a:t>Why Music Genre Classification?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71D7E5-EF66-4BCD-8DAA-E9061157F0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0855" y="1104967"/>
            <a:ext cx="10121394" cy="1135082"/>
          </a:xfrm>
        </p:spPr>
        <p:txBody>
          <a:bodyPr>
            <a:normAutofit fontScale="92500" lnSpcReduction="20000"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tx1"/>
                </a:solidFill>
              </a:rPr>
              <a:t>Practical Application in streaming apps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tx1"/>
                </a:solidFill>
              </a:rPr>
              <a:t>Technically Challenging: combining temporal and frequency pattern analysis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tx1"/>
                </a:solidFill>
              </a:rPr>
              <a:t>Personal interest in music and signal analysis</a:t>
            </a:r>
          </a:p>
          <a:p>
            <a:endParaRPr lang="en-US" sz="1700" dirty="0">
              <a:solidFill>
                <a:schemeClr val="tx1"/>
              </a:solidFill>
            </a:endParaRP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02A8827-B1A1-2D2F-D6DD-E886B886C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DFCB38-8D7B-7934-710D-FB05ABB9308F}"/>
              </a:ext>
            </a:extLst>
          </p:cNvPr>
          <p:cNvSpPr txBox="1"/>
          <p:nvPr/>
        </p:nvSpPr>
        <p:spPr>
          <a:xfrm>
            <a:off x="380856" y="2209426"/>
            <a:ext cx="8330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Goal: Build a deployable and somewhat accurate genre classification prediction system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68DC7615-1DC2-B0F4-0A89-59DF42D0F7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4354605"/>
              </p:ext>
            </p:extLst>
          </p:nvPr>
        </p:nvGraphicFramePr>
        <p:xfrm>
          <a:off x="212842" y="3569397"/>
          <a:ext cx="9507461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26239">
                  <a:extLst>
                    <a:ext uri="{9D8B030D-6E8A-4147-A177-3AD203B41FA5}">
                      <a16:colId xmlns:a16="http://schemas.microsoft.com/office/drawing/2014/main" val="1241943851"/>
                    </a:ext>
                  </a:extLst>
                </a:gridCol>
                <a:gridCol w="6281222">
                  <a:extLst>
                    <a:ext uri="{9D8B030D-6E8A-4147-A177-3AD203B41FA5}">
                      <a16:colId xmlns:a16="http://schemas.microsoft.com/office/drawing/2014/main" val="2325144149"/>
                    </a:ext>
                  </a:extLst>
                </a:gridCol>
              </a:tblGrid>
              <a:tr h="35809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PHASE 1 </a:t>
                      </a: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b="0" dirty="0" err="1">
                          <a:solidFill>
                            <a:schemeClr val="tx1"/>
                          </a:solidFill>
                        </a:rPr>
                        <a:t>fma_small</a:t>
                      </a: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PHASE 2 </a:t>
                      </a: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b="0" dirty="0" err="1">
                          <a:solidFill>
                            <a:schemeClr val="tx1"/>
                          </a:solidFill>
                        </a:rPr>
                        <a:t>fma_large</a:t>
                      </a: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5424152"/>
                  </a:ext>
                </a:extLst>
              </a:tr>
              <a:tr h="1700946"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Initial Dataset (8 genres)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b="1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8,000 tracks</a:t>
                      </a:r>
                      <a:endParaRPr lang="en-US" sz="1800" b="0" i="0" u="none" strike="noStrike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b="1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 genres, </a:t>
                      </a:r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balanced distribution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b="1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Traditional ML baseline</a:t>
                      </a:r>
                      <a:b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sz="11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(Random Forest &amp; Autoencoder)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Advanced Dataset (70 genres)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b="1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38,801 tracks</a:t>
                      </a:r>
                      <a:endParaRPr lang="en-US" sz="1800" b="0" i="0" u="none" strike="noStrike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b="1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78 detailed subgenres, </a:t>
                      </a:r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unbalanced distribution</a:t>
                      </a:r>
                      <a:endParaRPr lang="en-US" sz="1800" b="1" i="0" u="none" strike="noStrike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b="1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Multi-label</a:t>
                      </a:r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: Songs have multiple genres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b="1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Real-world challenge</a:t>
                      </a:r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: Severe class imbalance (126x)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b="1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Used for CNN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0249879"/>
                  </a:ext>
                </a:extLst>
              </a:tr>
              <a:tr h="441951">
                <a:tc gridSpan="2"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b="1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58 features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b="1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30 sec clips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223451732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C36CE906-43A0-6D9B-42AE-5D968DCE3041}"/>
              </a:ext>
            </a:extLst>
          </p:cNvPr>
          <p:cNvSpPr txBox="1"/>
          <p:nvPr/>
        </p:nvSpPr>
        <p:spPr>
          <a:xfrm>
            <a:off x="212843" y="3169286"/>
            <a:ext cx="88280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chemeClr val="bg1"/>
                </a:solidFill>
              </a:rPr>
              <a:t>DATASETS [Free Music Archive (FMA)]:</a:t>
            </a:r>
          </a:p>
        </p:txBody>
      </p:sp>
    </p:spTree>
    <p:extLst>
      <p:ext uri="{BB962C8B-B14F-4D97-AF65-F5344CB8AC3E}">
        <p14:creationId xmlns:p14="http://schemas.microsoft.com/office/powerpoint/2010/main" val="17132195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C97BE-403B-122E-90D1-2788978A0B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10756" y="670428"/>
            <a:ext cx="4179570" cy="3457971"/>
          </a:xfrm>
        </p:spPr>
        <p:txBody>
          <a:bodyPr/>
          <a:lstStyle/>
          <a:p>
            <a:r>
              <a:rPr lang="en-US" dirty="0" err="1"/>
              <a:t>electng</a:t>
            </a:r>
            <a:r>
              <a:rPr lang="en-US" dirty="0"/>
              <a:t> Visual Aids</a:t>
            </a:r>
          </a:p>
        </p:txBody>
      </p:sp>
      <p:pic>
        <p:nvPicPr>
          <p:cNvPr id="4" name="Picture 3" descr="A screenshot of a graph&#10;&#10;AI-generated content may be incorrect.">
            <a:extLst>
              <a:ext uri="{FF2B5EF4-FFF2-40B4-BE49-F238E27FC236}">
                <a16:creationId xmlns:a16="http://schemas.microsoft.com/office/drawing/2014/main" id="{562BB236-CEFC-0B2F-73A0-2DB78E9A27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348" y="212651"/>
            <a:ext cx="6048897" cy="4373526"/>
          </a:xfrm>
          <a:prstGeom prst="rect">
            <a:avLst/>
          </a:prstGeom>
        </p:spPr>
      </p:pic>
      <p:pic>
        <p:nvPicPr>
          <p:cNvPr id="12" name="Picture 11" descr="A colorful squares with different colored lines&#10;&#10;AI-generated content may be incorrect.">
            <a:extLst>
              <a:ext uri="{FF2B5EF4-FFF2-40B4-BE49-F238E27FC236}">
                <a16:creationId xmlns:a16="http://schemas.microsoft.com/office/drawing/2014/main" id="{4817B4EA-7025-9470-771B-BA187D920B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6169" y="2546453"/>
            <a:ext cx="5371139" cy="4098896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FBD2D43E-FF3A-2BF8-9DFE-CA15D2856B75}"/>
              </a:ext>
            </a:extLst>
          </p:cNvPr>
          <p:cNvSpPr/>
          <p:nvPr/>
        </p:nvSpPr>
        <p:spPr>
          <a:xfrm>
            <a:off x="203348" y="4661377"/>
            <a:ext cx="6048897" cy="19839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700" dirty="0">
                <a:solidFill>
                  <a:schemeClr val="tx1"/>
                </a:solidFill>
              </a:rPr>
              <a:t>Categories of Features:</a:t>
            </a:r>
          </a:p>
          <a:p>
            <a:pPr marL="228600" indent="-228600">
              <a:buAutoNum type="arabicPeriod"/>
            </a:pPr>
            <a:r>
              <a:rPr lang="en-US" sz="700" dirty="0">
                <a:solidFill>
                  <a:schemeClr val="tx1"/>
                </a:solidFill>
              </a:rPr>
              <a:t>Temporal Features (time-based):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US" sz="700" dirty="0">
                <a:solidFill>
                  <a:schemeClr val="tx1"/>
                </a:solidFill>
              </a:rPr>
              <a:t>RMS Energy: Average loudness/volume of the song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US" sz="700" dirty="0">
                <a:solidFill>
                  <a:schemeClr val="tx1"/>
                </a:solidFill>
              </a:rPr>
              <a:t>Zero Crossing Rate (ZCR): How often the audio waveform crosses zero; indicates "noisiness" or percussiveness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chemeClr val="tx1"/>
                </a:solidFill>
              </a:rPr>
              <a:t>Spectral Features (frequency-based): 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US" sz="700" dirty="0">
                <a:solidFill>
                  <a:schemeClr val="tx1"/>
                </a:solidFill>
              </a:rPr>
              <a:t>Spectral Centroid: The "center of mass" of the spectrum; bright sounds have high centroids, dark sounds have low centroids 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US" sz="700" dirty="0">
                <a:solidFill>
                  <a:schemeClr val="tx1"/>
                </a:solidFill>
              </a:rPr>
              <a:t>Spectral Bandwidth: How spread out the frequencies are; narrow for pure tones, wide for noise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US" sz="700" dirty="0">
                <a:solidFill>
                  <a:schemeClr val="tx1"/>
                </a:solidFill>
              </a:rPr>
              <a:t>Spectral Rolloff: The frequency below which 85% of the energy is contained; distinguishes clear vs noisy sounds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chemeClr val="tx1"/>
                </a:solidFill>
              </a:rPr>
              <a:t>Rhythmic Features: 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US" sz="700" dirty="0">
                <a:solidFill>
                  <a:schemeClr val="tx1"/>
                </a:solidFill>
              </a:rPr>
              <a:t>Tempo: Beats per minute (BPM)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dirty="0">
                <a:solidFill>
                  <a:schemeClr val="tx1"/>
                </a:solidFill>
              </a:rPr>
              <a:t>Timbral Features: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US" sz="700" b="1" dirty="0">
                <a:solidFill>
                  <a:schemeClr val="tx1"/>
                </a:solidFill>
              </a:rPr>
              <a:t>“20”</a:t>
            </a:r>
            <a:r>
              <a:rPr lang="en-US" sz="700" dirty="0">
                <a:solidFill>
                  <a:schemeClr val="tx1"/>
                </a:solidFill>
              </a:rPr>
              <a:t> MFCCs (Mel-Frequency Cepstral Coefficients): 20 numbers that capture the "color" or "texture" of sound; think of them as describing whether something sounds "warm", "bright", "harsh", </a:t>
            </a:r>
            <a:r>
              <a:rPr lang="en-US" sz="700" dirty="0" err="1">
                <a:solidFill>
                  <a:schemeClr val="tx1"/>
                </a:solidFill>
              </a:rPr>
              <a:t>etc</a:t>
            </a:r>
            <a:endParaRPr lang="en-US" sz="700" dirty="0">
              <a:solidFill>
                <a:schemeClr val="tx1"/>
              </a:solidFill>
            </a:endParaRP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US" sz="700" dirty="0">
                <a:solidFill>
                  <a:schemeClr val="tx1"/>
                </a:solidFill>
              </a:rPr>
              <a:t>Chroma: Which musical notes/pitches are present (12 values for C, C#, D, D#, ..., B)</a:t>
            </a:r>
          </a:p>
          <a:p>
            <a:r>
              <a:rPr lang="en-US" sz="700" dirty="0">
                <a:solidFill>
                  <a:schemeClr val="tx1"/>
                </a:solidFill>
              </a:rPr>
              <a:t>Why Extract Features?- Allows comparison: Two songs with similar tempo, energy, and spectral centroids likely sound similar- Enables traditional ML models (Random Forest, SVM) to work with audio</a:t>
            </a:r>
          </a:p>
          <a:p>
            <a:r>
              <a:rPr lang="en-US" sz="700" dirty="0">
                <a:solidFill>
                  <a:schemeClr val="tx1"/>
                </a:solidFill>
              </a:rPr>
              <a:t>Complements deep learning: CNNs learn features automatically from spectrograms, but hand-crafted features provide interpretable baselines</a:t>
            </a:r>
          </a:p>
          <a:p>
            <a:r>
              <a:rPr lang="en-US" sz="700" dirty="0">
                <a:solidFill>
                  <a:schemeClr val="tx1"/>
                </a:solidFill>
              </a:rPr>
              <a:t>Feature Count: This dataset has ~50+ features per song, each capturing a different aspect of the audio.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3F725D0-6F16-5E4E-026B-6362089224C8}"/>
              </a:ext>
            </a:extLst>
          </p:cNvPr>
          <p:cNvSpPr txBox="1"/>
          <p:nvPr/>
        </p:nvSpPr>
        <p:spPr>
          <a:xfrm>
            <a:off x="6315496" y="118079"/>
            <a:ext cx="557248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+mj-lt"/>
              </a:rPr>
              <a:t>FEATURE ANALYSIS</a:t>
            </a:r>
            <a:r>
              <a:rPr lang="en-US" sz="20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(baseline)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B570B4-392E-99E4-FCF2-DB5594C369DF}"/>
              </a:ext>
            </a:extLst>
          </p:cNvPr>
          <p:cNvSpPr txBox="1"/>
          <p:nvPr/>
        </p:nvSpPr>
        <p:spPr>
          <a:xfrm>
            <a:off x="6374961" y="720669"/>
            <a:ext cx="364110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Feature Extraction</a:t>
            </a:r>
            <a:r>
              <a:rPr lang="en-US" sz="1400" dirty="0">
                <a:solidFill>
                  <a:schemeClr val="bg1"/>
                </a:solidFill>
              </a:rPr>
              <a:t> (done once)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Load audio file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Extract 58 features per track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Save to </a:t>
            </a:r>
            <a:r>
              <a:rPr lang="en-US" sz="1400" dirty="0" err="1">
                <a:solidFill>
                  <a:schemeClr val="bg1"/>
                </a:solidFill>
              </a:rPr>
              <a:t>features.pkl</a:t>
            </a:r>
            <a:endParaRPr lang="en-US" sz="1400" dirty="0">
              <a:solidFill>
                <a:schemeClr val="bg1"/>
              </a:solidFill>
            </a:endParaRPr>
          </a:p>
          <a:p>
            <a:r>
              <a:rPr lang="en-US" sz="1400" b="1" dirty="0">
                <a:solidFill>
                  <a:schemeClr val="bg1"/>
                </a:solidFill>
              </a:rPr>
              <a:t>Data Cleaning</a:t>
            </a:r>
            <a:endParaRPr lang="en-US" sz="1400" dirty="0">
              <a:solidFill>
                <a:schemeClr val="bg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Remove missing values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Handle invalid/</a:t>
            </a:r>
            <a:r>
              <a:rPr lang="en-US" sz="1400" dirty="0" err="1">
                <a:solidFill>
                  <a:schemeClr val="bg1"/>
                </a:solidFill>
              </a:rPr>
              <a:t>NaN</a:t>
            </a:r>
            <a:r>
              <a:rPr lang="en-US" sz="1400" dirty="0">
                <a:solidFill>
                  <a:schemeClr val="bg1"/>
                </a:solidFill>
              </a:rPr>
              <a:t> features</a:t>
            </a:r>
          </a:p>
          <a:p>
            <a:r>
              <a:rPr lang="en-US" sz="1400" b="1" dirty="0">
                <a:solidFill>
                  <a:schemeClr val="bg1"/>
                </a:solidFill>
              </a:rPr>
              <a:t>Train/Val/Test Split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6967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47B5CC73-1AAE-9DF1-37DC-F53B4D7BAE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164" y="268361"/>
            <a:ext cx="5617103" cy="681482"/>
          </a:xfrm>
        </p:spPr>
        <p:txBody>
          <a:bodyPr/>
          <a:lstStyle/>
          <a:p>
            <a:pPr algn="ctr"/>
            <a:r>
              <a:rPr lang="en-US" dirty="0"/>
              <a:t>WHY CNNs for audio?</a:t>
            </a:r>
          </a:p>
        </p:txBody>
      </p:sp>
      <p:pic>
        <p:nvPicPr>
          <p:cNvPr id="4" name="Picture 3" descr="A close-up of a graph&#10;&#10;AI-generated content may be incorrect.">
            <a:extLst>
              <a:ext uri="{FF2B5EF4-FFF2-40B4-BE49-F238E27FC236}">
                <a16:creationId xmlns:a16="http://schemas.microsoft.com/office/drawing/2014/main" id="{64B883A4-48C9-6488-00C2-8C3CBCF5084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155"/>
          <a:stretch>
            <a:fillRect/>
          </a:stretch>
        </p:blipFill>
        <p:spPr>
          <a:xfrm>
            <a:off x="284164" y="949843"/>
            <a:ext cx="6625400" cy="3407051"/>
          </a:xfrm>
          <a:prstGeom prst="rect">
            <a:avLst/>
          </a:prstGeom>
          <a:noFill/>
        </p:spPr>
      </p:pic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1E63FFA5-D680-D745-63CE-5FBBA6CA6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A49DFD55-3C28-40EF-9E31-A92D2E4017FF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EFFB59-8287-7AAC-42F9-DC1C9CFBEA03}"/>
              </a:ext>
            </a:extLst>
          </p:cNvPr>
          <p:cNvSpPr txBox="1"/>
          <p:nvPr/>
        </p:nvSpPr>
        <p:spPr>
          <a:xfrm>
            <a:off x="284164" y="4299712"/>
            <a:ext cx="59049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“Mel” Spectrograms = Images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Mel spectrograms convert audio → 128×128 matrices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Frequency (vertical) × Time (horizontal)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CNNs excel at learning spatial patterns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B160863-D01D-34FF-5823-373694C5D36C}"/>
                  </a:ext>
                </a:extLst>
              </p:cNvPr>
              <p:cNvSpPr txBox="1"/>
              <p:nvPr/>
            </p:nvSpPr>
            <p:spPr>
              <a:xfrm>
                <a:off x="6909565" y="268361"/>
                <a:ext cx="5282436" cy="50481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/>
                  <a:t>Preprocessing Steps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1600" b="1" dirty="0"/>
                  <a:t>Spectrogram Generation (done once)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1600" dirty="0"/>
                  <a:t>Load audio file Compute Mel-spectrogram using </a:t>
                </a:r>
                <a:r>
                  <a:rPr lang="en-US" sz="1600" dirty="0" err="1"/>
                  <a:t>librosa</a:t>
                </a:r>
                <a:endParaRPr lang="en-US" sz="16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1600" dirty="0"/>
                  <a:t>Resize to 128×128 for consistency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1600" dirty="0"/>
                  <a:t>Convert to log-scale (dB)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1600" dirty="0"/>
                  <a:t>Save </a:t>
                </a:r>
                <a:r>
                  <a:rPr lang="en-US" sz="1600"/>
                  <a:t>to massive numpy</a:t>
                </a:r>
                <a:r>
                  <a:rPr lang="en-US" sz="1600" dirty="0"/>
                  <a:t> array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1600" b="1" dirty="0"/>
                  <a:t>Data Cleaning &amp; Filtering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1600" b="1" dirty="0"/>
                  <a:t>Genre Filtering</a:t>
                </a:r>
                <a:r>
                  <a:rPr lang="en-US" sz="1600" dirty="0"/>
                  <a:t>: 70 genres → 24 genres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1600" b="1" dirty="0"/>
                  <a:t>Minimum samples</a:t>
                </a:r>
                <a:r>
                  <a:rPr lang="en-US" sz="1600" dirty="0"/>
                  <a:t>: 300+ per genre</a:t>
                </a: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en-US" sz="1400" b="1" dirty="0"/>
                  <a:t>Why?</a:t>
                </a:r>
                <a:r>
                  <a:rPr lang="en-US" sz="1400" dirty="0"/>
                  <a:t> Original 70 genres had 126x class imbalance</a:t>
                </a:r>
              </a:p>
              <a:p>
                <a:r>
                  <a:rPr lang="en-US" sz="1600" b="1" dirty="0"/>
                  <a:t>3.   Train/Val/Test Split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1600" dirty="0"/>
                  <a:t>60% training / 20% validation / 20% test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1600" dirty="0"/>
                  <a:t>Stratified by genre labels</a:t>
                </a:r>
              </a:p>
              <a:p>
                <a:r>
                  <a:rPr lang="en-US" sz="1600" b="1" dirty="0"/>
                  <a:t>4. Normalization (per-spectrogram)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1600" b="1" dirty="0"/>
                  <a:t>Mean-Std normalization</a:t>
                </a:r>
                <a:r>
                  <a:rPr lang="en-US" sz="1600" dirty="0"/>
                  <a:t> applied to each spectrogram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1600" dirty="0"/>
                  <a:t>Formula: 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600" dirty="0"/>
                  <a:t>, where S spectrogram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1400" b="1" dirty="0"/>
                  <a:t>Why?</a:t>
                </a:r>
                <a:r>
                  <a:rPr lang="en-US" sz="1400" dirty="0"/>
                  <a:t> Different recordings have different loudness</a:t>
                </a: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B160863-D01D-34FF-5823-373694C5D3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9565" y="268361"/>
                <a:ext cx="5282436" cy="5048177"/>
              </a:xfrm>
              <a:prstGeom prst="rect">
                <a:avLst/>
              </a:prstGeom>
              <a:blipFill>
                <a:blip r:embed="rId4"/>
                <a:stretch>
                  <a:fillRect l="-478" t="-503" r="-718" b="-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087961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0168" y="365126"/>
            <a:ext cx="11551664" cy="930094"/>
          </a:xfrm>
          <a:solidFill>
            <a:schemeClr val="bg1"/>
          </a:solidFill>
        </p:spPr>
        <p:txBody>
          <a:bodyPr anchor="ctr">
            <a:normAutofit/>
          </a:bodyPr>
          <a:lstStyle/>
          <a:p>
            <a:r>
              <a:rPr lang="en-US" dirty="0"/>
              <a:t>DATA AUGMENTATION &amp; CLASS WEIGHTING</a:t>
            </a:r>
          </a:p>
        </p:txBody>
      </p:sp>
      <p:pic>
        <p:nvPicPr>
          <p:cNvPr id="5" name="Picture 4" descr="A grids of different colored squares&#10;&#10;AI-generated content may be incorrect.">
            <a:extLst>
              <a:ext uri="{FF2B5EF4-FFF2-40B4-BE49-F238E27FC236}">
                <a16:creationId xmlns:a16="http://schemas.microsoft.com/office/drawing/2014/main" id="{81A7590B-D750-B594-8E83-DEE67184300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9866" r="11838" b="-3"/>
          <a:stretch>
            <a:fillRect/>
          </a:stretch>
        </p:blipFill>
        <p:spPr>
          <a:xfrm>
            <a:off x="320168" y="1295219"/>
            <a:ext cx="5585332" cy="3776313"/>
          </a:xfrm>
          <a:prstGeom prst="rect">
            <a:avLst/>
          </a:prstGeom>
          <a:noFill/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9D5232F9-FD00-464A-9F17-619C91AEF8F3}"/>
                  </a:ext>
                </a:extLst>
              </p:cNvPr>
              <p:cNvSpPr>
                <a:spLocks noGrp="1"/>
              </p:cNvSpPr>
              <p:nvPr>
                <p:ph sz="half" idx="4294967295"/>
              </p:nvPr>
            </p:nvSpPr>
            <p:spPr>
              <a:xfrm>
                <a:off x="6096000" y="1295219"/>
                <a:ext cx="5775832" cy="5376513"/>
              </a:xfrm>
              <a:solidFill>
                <a:schemeClr val="bg1"/>
              </a:solidFill>
            </p:spPr>
            <p:txBody>
              <a:bodyPr anchor="t"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sz="1400" b="1" u="sng" kern="1200" dirty="0"/>
                  <a:t>Data Augmentation:</a:t>
                </a:r>
              </a:p>
              <a:p>
                <a:pPr marL="0" indent="0">
                  <a:buNone/>
                </a:pPr>
                <a:r>
                  <a:rPr lang="en-US" sz="1400" b="1" kern="1200" dirty="0" err="1"/>
                  <a:t>SpecAugment</a:t>
                </a:r>
                <a:r>
                  <a:rPr lang="en-US" sz="1400" kern="1200" dirty="0"/>
                  <a:t> (time/frequency masking)</a:t>
                </a:r>
              </a:p>
              <a:p>
                <a:r>
                  <a:rPr lang="en-US" sz="1400" kern="1200" dirty="0"/>
                  <a:t>Time masking</a:t>
                </a:r>
                <a:r>
                  <a:rPr lang="en-US" sz="1400" b="0" kern="1200" dirty="0"/>
                  <a:t>: Block out random time segments</a:t>
                </a:r>
              </a:p>
              <a:p>
                <a:r>
                  <a:rPr lang="en-US" sz="1400" kern="1200" dirty="0"/>
                  <a:t>Frequency masking</a:t>
                </a:r>
                <a:r>
                  <a:rPr lang="en-US" sz="1400" b="0" kern="1200" dirty="0"/>
                  <a:t>: Block out random frequency bands</a:t>
                </a:r>
              </a:p>
              <a:p>
                <a:pPr lvl="1"/>
                <a:r>
                  <a:rPr lang="en-US" sz="1000" kern="1200" dirty="0"/>
                  <a:t>Why?</a:t>
                </a:r>
                <a:r>
                  <a:rPr lang="en-US" sz="1000" b="0" kern="1200" dirty="0"/>
                  <a:t> Simulates missing/noisy audio data</a:t>
                </a:r>
              </a:p>
              <a:p>
                <a:pPr lvl="1"/>
                <a:r>
                  <a:rPr lang="en-US" sz="1000" kern="1200" dirty="0"/>
                  <a:t>Result</a:t>
                </a:r>
                <a:r>
                  <a:rPr lang="en-US" sz="1000" b="0" kern="1200" dirty="0"/>
                  <a:t>: Model learns robust features. Increases </a:t>
                </a:r>
              </a:p>
              <a:p>
                <a:pPr marL="0" indent="0">
                  <a:buNone/>
                </a:pPr>
                <a:r>
                  <a:rPr lang="en-US" sz="1400" b="1" kern="1200" dirty="0" err="1"/>
                  <a:t>Mixup</a:t>
                </a:r>
                <a:r>
                  <a:rPr lang="en-US" sz="1400" b="1" kern="1200" dirty="0"/>
                  <a:t> </a:t>
                </a:r>
                <a:r>
                  <a:rPr lang="en-US" sz="1400" kern="1200" dirty="0"/>
                  <a:t>(blending spectrograms)</a:t>
                </a:r>
              </a:p>
              <a:p>
                <a:r>
                  <a:rPr lang="en-US" sz="1400" b="0" kern="1200" dirty="0"/>
                  <a:t>Blend two spectrograms:</a:t>
                </a:r>
              </a:p>
              <a:p>
                <a:r>
                  <a:rPr lang="en-US" sz="1400" b="0" kern="1200" dirty="0"/>
                  <a:t>Blend labels similarly:</a:t>
                </a:r>
              </a:p>
              <a:p>
                <a:pPr lvl="1"/>
                <a:r>
                  <a:rPr lang="en-US" sz="1000" kern="1200" dirty="0"/>
                  <a:t>Why?</a:t>
                </a:r>
                <a:r>
                  <a:rPr lang="en-US" sz="1000" b="0" kern="1200" dirty="0"/>
                  <a:t> Creates smooth decision boundaries</a:t>
                </a:r>
              </a:p>
              <a:p>
                <a:pPr lvl="1"/>
                <a:r>
                  <a:rPr lang="en-US" sz="1000" kern="1200" dirty="0"/>
                  <a:t>Result</a:t>
                </a:r>
                <a:r>
                  <a:rPr lang="en-US" sz="1000" b="0" kern="1200" dirty="0"/>
                  <a:t>: Better generalization, prevents overfitting</a:t>
                </a:r>
              </a:p>
              <a:p>
                <a:pPr marL="457200" lvl="2"/>
                <a:endParaRPr lang="en-US" sz="1400" dirty="0"/>
              </a:p>
              <a:p>
                <a:pPr marL="0" indent="0">
                  <a:buNone/>
                </a:pPr>
                <a:r>
                  <a:rPr lang="en-US" sz="1400" b="1" u="sng" dirty="0"/>
                  <a:t>Class Weighting:</a:t>
                </a:r>
              </a:p>
              <a:p>
                <a:r>
                  <a:rPr lang="en-US" sz="1400" b="1" dirty="0"/>
                  <a:t>Problem</a:t>
                </a:r>
                <a:r>
                  <a:rPr lang="en-US" sz="1400" dirty="0"/>
                  <a:t>: Even after filtering, still 20x imbalance</a:t>
                </a:r>
              </a:p>
              <a:p>
                <a:r>
                  <a:rPr lang="en-US" sz="1400" b="1" dirty="0"/>
                  <a:t>Solution</a:t>
                </a:r>
                <a:r>
                  <a:rPr lang="en-US" sz="1400" dirty="0"/>
                  <a:t>: Weighted loss function, rare genres matter</a:t>
                </a:r>
              </a:p>
              <a:p>
                <a:r>
                  <a:rPr lang="en-US" sz="1400" b="1" dirty="0"/>
                  <a:t>Formula</a:t>
                </a:r>
                <a:r>
                  <a:rPr lang="en-US" sz="1400" dirty="0"/>
                  <a:t>: 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𝑤𝑒𝑖𝑔h𝑡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𝑠𝑎𝑚𝑝𝑙𝑒𝑠</m:t>
                            </m:r>
                          </m:num>
                          <m:den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𝑠𝑎𝑚𝑝𝑙𝑒𝑠</m:t>
                            </m:r>
                          </m:den>
                        </m:f>
                      </m:e>
                    </m:rad>
                  </m:oMath>
                </a14:m>
                <a:endParaRPr lang="en-US" sz="1400" b="0" dirty="0"/>
              </a:p>
              <a:p>
                <a:r>
                  <a:rPr lang="en-US" sz="1400" b="1" dirty="0"/>
                  <a:t>Cap</a:t>
                </a:r>
                <a:r>
                  <a:rPr lang="en-US" sz="1400" dirty="0"/>
                  <a:t>: Maximum weight = 10 (prevent instability)</a:t>
                </a:r>
              </a:p>
              <a:p>
                <a:pPr lvl="1"/>
                <a:r>
                  <a:rPr lang="en-US" sz="1000" b="1" dirty="0"/>
                  <a:t>Why sqrt?</a:t>
                </a:r>
                <a:r>
                  <a:rPr lang="en-US" sz="1000" dirty="0"/>
                  <a:t> Full weighting is too aggressive, </a:t>
                </a:r>
              </a:p>
              <a:p>
                <a:pPr lvl="1"/>
                <a:r>
                  <a:rPr lang="en-US" sz="1000" b="1" dirty="0"/>
                  <a:t>Result</a:t>
                </a:r>
                <a:r>
                  <a:rPr lang="en-US" sz="1000" dirty="0"/>
                  <a:t>: Model pays more attention to rare genres</a:t>
                </a:r>
              </a:p>
              <a:p>
                <a:pPr marL="457200" lvl="2"/>
                <a:endParaRPr lang="en-US" sz="1200" b="0" kern="1200" dirty="0"/>
              </a:p>
              <a:p>
                <a:pPr marL="457200" lvl="2"/>
                <a:endParaRPr lang="en-US" sz="1200" dirty="0"/>
              </a:p>
              <a:p>
                <a:pPr marL="0" lvl="1"/>
                <a:endParaRPr lang="en-US" sz="1200" b="0" kern="1200" dirty="0"/>
              </a:p>
              <a:p>
                <a:pPr marL="0"/>
                <a:endParaRPr lang="en-US" sz="1200" b="0" kern="1200" dirty="0"/>
              </a:p>
              <a:p>
                <a:pPr marL="0"/>
                <a:endParaRPr lang="en-US" sz="1200" kern="1200" dirty="0"/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9D5232F9-FD00-464A-9F17-619C91AEF8F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4294967295"/>
              </p:nvPr>
            </p:nvSpPr>
            <p:spPr>
              <a:xfrm>
                <a:off x="6096000" y="1295219"/>
                <a:ext cx="5775832" cy="5376513"/>
              </a:xfrm>
              <a:blipFill>
                <a:blip r:embed="rId4"/>
                <a:stretch>
                  <a:fillRect l="-440" t="-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Slide Number Placeholder 5" hidden="1">
            <a:extLst>
              <a:ext uri="{FF2B5EF4-FFF2-40B4-BE49-F238E27FC236}">
                <a16:creationId xmlns:a16="http://schemas.microsoft.com/office/drawing/2014/main" id="{ECE635A2-70B8-3EAB-6A18-952B02EBAA1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A49DFD55-3C28-40EF-9E31-A92D2E4017FF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71FBB0-BB0E-2F7A-6E2B-4D4E0472F7CF}"/>
              </a:ext>
            </a:extLst>
          </p:cNvPr>
          <p:cNvSpPr txBox="1"/>
          <p:nvPr/>
        </p:nvSpPr>
        <p:spPr>
          <a:xfrm>
            <a:off x="101600" y="5198534"/>
            <a:ext cx="577583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Happens during data/class loading for training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CNN learns features automatically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No Data Loss compared to predefined features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Combined resulted in 4.5x imbalance!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DA Increases training data 3-5x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E22DC0F-4AE5-D6BB-0B94-A0C2D9F6F663}"/>
              </a:ext>
            </a:extLst>
          </p:cNvPr>
          <p:cNvCxnSpPr>
            <a:cxnSpLocks/>
          </p:cNvCxnSpPr>
          <p:nvPr/>
        </p:nvCxnSpPr>
        <p:spPr>
          <a:xfrm>
            <a:off x="6096000" y="4241801"/>
            <a:ext cx="577583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15163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7D9B3-B64F-656A-0D99-161A6C0F5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3550"/>
            <a:ext cx="10515600" cy="1325563"/>
          </a:xfrm>
        </p:spPr>
        <p:txBody>
          <a:bodyPr anchor="b">
            <a:normAutofit/>
          </a:bodyPr>
          <a:lstStyle/>
          <a:p>
            <a:r>
              <a:rPr lang="en-US" sz="3600" dirty="0"/>
              <a:t>Multi-label CNN</a:t>
            </a:r>
          </a:p>
        </p:txBody>
      </p:sp>
      <p:sp>
        <p:nvSpPr>
          <p:cNvPr id="68" name="Slide Number Placeholder 67">
            <a:extLst>
              <a:ext uri="{FF2B5EF4-FFF2-40B4-BE49-F238E27FC236}">
                <a16:creationId xmlns:a16="http://schemas.microsoft.com/office/drawing/2014/main" id="{AA0ACADD-CC4E-851C-DA07-C22DB97FA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49DFD55-3C28-40EF-9E31-A92D2E4017FF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F95D518-B830-E9BB-0497-5514AE8083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7288730"/>
              </p:ext>
            </p:extLst>
          </p:nvPr>
        </p:nvGraphicFramePr>
        <p:xfrm>
          <a:off x="1234272" y="1950516"/>
          <a:ext cx="9723456" cy="389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42784">
                  <a:extLst>
                    <a:ext uri="{9D8B030D-6E8A-4147-A177-3AD203B41FA5}">
                      <a16:colId xmlns:a16="http://schemas.microsoft.com/office/drawing/2014/main" val="3340047618"/>
                    </a:ext>
                  </a:extLst>
                </a:gridCol>
                <a:gridCol w="5580672">
                  <a:extLst>
                    <a:ext uri="{9D8B030D-6E8A-4147-A177-3AD203B41FA5}">
                      <a16:colId xmlns:a16="http://schemas.microsoft.com/office/drawing/2014/main" val="2863278468"/>
                    </a:ext>
                  </a:extLst>
                </a:gridCol>
              </a:tblGrid>
              <a:tr h="48661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>
                          <a:solidFill>
                            <a:schemeClr val="tx1"/>
                          </a:solidFill>
                        </a:rPr>
                        <a:t>Single Label CNN</a:t>
                      </a:r>
                    </a:p>
                  </a:txBody>
                  <a:tcPr marL="150040" marR="150040" marT="75020" marB="7502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Advanced Multi-Label CNN</a:t>
                      </a:r>
                    </a:p>
                  </a:txBody>
                  <a:tcPr marL="150040" marR="150040" marT="75020" marB="75020"/>
                </a:tc>
                <a:extLst>
                  <a:ext uri="{0D108BD9-81ED-4DB2-BD59-A6C34878D82A}">
                    <a16:rowId xmlns:a16="http://schemas.microsoft.com/office/drawing/2014/main" val="1533258161"/>
                  </a:ext>
                </a:extLst>
              </a:tr>
              <a:tr h="192221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 dirty="0"/>
                        <a:t>Track has one genre</a:t>
                      </a:r>
                    </a:p>
                    <a:p>
                      <a:pPr>
                        <a:buNone/>
                      </a:pPr>
                      <a:r>
                        <a:rPr lang="en-US" sz="2400" dirty="0"/>
                        <a:t>4 conv blocks</a:t>
                      </a:r>
                    </a:p>
                    <a:p>
                      <a:pPr>
                        <a:buNone/>
                      </a:pPr>
                      <a:r>
                        <a:rPr lang="en-US" sz="2400" dirty="0"/>
                        <a:t>32→64→128→256</a:t>
                      </a:r>
                    </a:p>
                    <a:p>
                      <a:pPr>
                        <a:buNone/>
                      </a:pPr>
                      <a:r>
                        <a:rPr lang="en-US" sz="2400" dirty="0"/>
                        <a:t>3.2M parameters (8 genres)</a:t>
                      </a:r>
                    </a:p>
                    <a:p>
                      <a:pPr>
                        <a:buNone/>
                      </a:pPr>
                      <a:r>
                        <a:rPr lang="en-US" sz="2400" dirty="0"/>
                        <a:t>Single-label (</a:t>
                      </a:r>
                      <a:r>
                        <a:rPr lang="en-US" sz="2400" dirty="0" err="1"/>
                        <a:t>softmax</a:t>
                      </a:r>
                      <a:r>
                        <a:rPr lang="en-US" sz="2400" dirty="0"/>
                        <a:t>)</a:t>
                      </a:r>
                    </a:p>
                  </a:txBody>
                  <a:tcPr marL="150040" marR="150040" marT="75020" marB="75020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Tracks have multiple genres</a:t>
                      </a:r>
                    </a:p>
                    <a:p>
                      <a:r>
                        <a:rPr lang="en-US" sz="2400" dirty="0"/>
                        <a:t>20+ layers </a:t>
                      </a:r>
                      <a:r>
                        <a:rPr lang="en-US" sz="2400" dirty="0" err="1"/>
                        <a:t>ResNet</a:t>
                      </a:r>
                      <a:r>
                        <a:rPr lang="en-US" sz="2400" dirty="0"/>
                        <a:t>-style</a:t>
                      </a:r>
                    </a:p>
                    <a:p>
                      <a:r>
                        <a:rPr lang="en-US" sz="2400" dirty="0"/>
                        <a:t>Channel attention (4 modules)</a:t>
                      </a:r>
                    </a:p>
                    <a:p>
                      <a:r>
                        <a:rPr lang="en-US" sz="2400" dirty="0"/>
                        <a:t>3.6M parameters (70 genres)</a:t>
                      </a:r>
                    </a:p>
                    <a:p>
                      <a:r>
                        <a:rPr lang="en-US" sz="2400" dirty="0"/>
                        <a:t>Multi-label (sigmoid per genre)</a:t>
                      </a:r>
                    </a:p>
                  </a:txBody>
                  <a:tcPr marL="150040" marR="150040" marT="75020" marB="75020"/>
                </a:tc>
                <a:extLst>
                  <a:ext uri="{0D108BD9-81ED-4DB2-BD59-A6C34878D82A}">
                    <a16:rowId xmlns:a16="http://schemas.microsoft.com/office/drawing/2014/main" val="1752515695"/>
                  </a:ext>
                </a:extLst>
              </a:tr>
              <a:tr h="1387670">
                <a:tc gridSpan="2"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800" b="1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Resnet: </a:t>
                      </a:r>
                      <a:r>
                        <a:rPr lang="en-US" sz="180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Skip connections enable deep networks (20+ layers)</a:t>
                      </a:r>
                    </a:p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Solves vanishing gradient problem</a:t>
                      </a:r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Better gradient flow during training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800" b="1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Attention: </a:t>
                      </a:r>
                      <a:r>
                        <a:rPr lang="en-US" sz="180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Learns importance of different frequency bands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800" b="1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Efficient scaling: </a:t>
                      </a:r>
                      <a:r>
                        <a:rPr lang="en-US" sz="180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Adding genres barely increases model size</a:t>
                      </a:r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50040" marR="150040" marT="75020" marB="75020"/>
                </a:tc>
                <a:tc hMerge="1">
                  <a:txBody>
                    <a:bodyPr/>
                    <a:lstStyle/>
                    <a:p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150040" marR="150040" marT="75020" marB="75020"/>
                </a:tc>
                <a:extLst>
                  <a:ext uri="{0D108BD9-81ED-4DB2-BD59-A6C34878D82A}">
                    <a16:rowId xmlns:a16="http://schemas.microsoft.com/office/drawing/2014/main" val="26542343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369298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5E2E6A-35EC-1B8E-0FD7-8C67870ACA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4302" y="219424"/>
            <a:ext cx="10896600" cy="646591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en-US" dirty="0"/>
              <a:t>results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F44A959-C2BB-9170-C99C-1A2EDB71B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7</a:t>
            </a:fld>
            <a:endParaRPr lang="en-US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F9FDC770-7F8E-08F3-569E-8C9B0B7BF6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7996352"/>
              </p:ext>
            </p:extLst>
          </p:nvPr>
        </p:nvGraphicFramePr>
        <p:xfrm>
          <a:off x="464302" y="866015"/>
          <a:ext cx="7468965" cy="2077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09765">
                  <a:extLst>
                    <a:ext uri="{9D8B030D-6E8A-4147-A177-3AD203B41FA5}">
                      <a16:colId xmlns:a16="http://schemas.microsoft.com/office/drawing/2014/main" val="1310070564"/>
                    </a:ext>
                  </a:extLst>
                </a:gridCol>
                <a:gridCol w="3759200">
                  <a:extLst>
                    <a:ext uri="{9D8B030D-6E8A-4147-A177-3AD203B41FA5}">
                      <a16:colId xmlns:a16="http://schemas.microsoft.com/office/drawing/2014/main" val="19954569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Model: 70 genres, 38,801 samples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Model: </a:t>
                      </a:r>
                      <a:r>
                        <a:rPr lang="en-US" b="1" i="1" dirty="0">
                          <a:solidFill>
                            <a:schemeClr val="tx1"/>
                          </a:solidFill>
                        </a:rPr>
                        <a:t>24 genres, </a:t>
                      </a:r>
                      <a:r>
                        <a:rPr lang="en-US" sz="1800" b="1" i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32,856</a:t>
                      </a:r>
                      <a:r>
                        <a:rPr lang="en-US" b="1" i="1" dirty="0">
                          <a:solidFill>
                            <a:schemeClr val="tx1"/>
                          </a:solidFill>
                        </a:rPr>
                        <a:t> samples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91808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1" i="0" u="sng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Metric                             Value    _        </a:t>
                      </a:r>
                    </a:p>
                    <a:p>
                      <a:r>
                        <a:rPr lang="en-US" sz="180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F1 Score                         13.4%</a:t>
                      </a:r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180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Precision                         7.8%</a:t>
                      </a:r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180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Recall                             77.0%</a:t>
                      </a:r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160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Avg Predictions        15-20 genres/track</a:t>
                      </a:r>
                    </a:p>
                    <a:p>
                      <a:r>
                        <a:rPr lang="en-US" sz="1600" b="1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* Model predicts too many genres</a:t>
                      </a:r>
                      <a:endParaRPr lang="en-US" sz="1600" b="1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i="0" u="sng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Metric                             Value       _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F1 Score                         </a:t>
                      </a:r>
                      <a:r>
                        <a:rPr lang="en-US" sz="1800" b="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35</a:t>
                      </a:r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.2</a:t>
                      </a:r>
                      <a:r>
                        <a:rPr lang="en-US" sz="180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%</a:t>
                      </a:r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180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Precision                         32.7%</a:t>
                      </a:r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180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Recall                             64.5%</a:t>
                      </a:r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160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Avg Predictions             2-3 genres/track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0483576"/>
                  </a:ext>
                </a:extLst>
              </a:tr>
            </a:tbl>
          </a:graphicData>
        </a:graphic>
      </p:graphicFrame>
      <p:pic>
        <p:nvPicPr>
          <p:cNvPr id="15" name="Picture 14">
            <a:extLst>
              <a:ext uri="{FF2B5EF4-FFF2-40B4-BE49-F238E27FC236}">
                <a16:creationId xmlns:a16="http://schemas.microsoft.com/office/drawing/2014/main" id="{0E034A93-A5E7-867A-13EC-AACA1B0FAE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647263"/>
            <a:ext cx="5640417" cy="4005670"/>
          </a:xfrm>
          <a:prstGeom prst="rect">
            <a:avLst/>
          </a:prstGeom>
        </p:spPr>
      </p:pic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5BD57737-B351-4D47-AFD4-6DD41E2ADB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5455185"/>
              </p:ext>
            </p:extLst>
          </p:nvPr>
        </p:nvGraphicFramePr>
        <p:xfrm>
          <a:off x="455583" y="4555065"/>
          <a:ext cx="5476001" cy="1833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76001">
                  <a:extLst>
                    <a:ext uri="{9D8B030D-6E8A-4147-A177-3AD203B41FA5}">
                      <a16:colId xmlns:a16="http://schemas.microsoft.com/office/drawing/2014/main" val="2468196032"/>
                    </a:ext>
                  </a:extLst>
                </a:gridCol>
              </a:tblGrid>
              <a:tr h="38137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u="sng" dirty="0">
                          <a:solidFill>
                            <a:schemeClr val="tx1"/>
                          </a:solidFill>
                          <a:effectLst/>
                        </a:rPr>
                        <a:t>Strategy                         F1          Precision       Recall</a:t>
                      </a:r>
                    </a:p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  <a:effectLst/>
                        </a:rPr>
                        <a:t>Original (0.5)               13.4%            7.8%           77.0%</a:t>
                      </a:r>
                    </a:p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  <a:effectLst/>
                        </a:rPr>
                        <a:t>Best Threshold (0.8)    10.1%            8.3%          42.7%</a:t>
                      </a:r>
                    </a:p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  <a:effectLst/>
                        </a:rPr>
                        <a:t>Best Top-K (5)              9.7%             7.0%           50.2%</a:t>
                      </a:r>
                    </a:p>
                    <a:p>
                      <a:pPr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  <a:effectLst/>
                        </a:rPr>
                        <a:t>Best Combined             9.7%             7.1%           50.1%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01234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effectLst/>
                        </a:rPr>
                        <a:t>* Threshold tuning cannot fix fundamental </a:t>
                      </a:r>
                      <a:r>
                        <a:rPr lang="en-US" dirty="0"/>
                        <a:t>problems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0026562"/>
                  </a:ext>
                </a:extLst>
              </a:tr>
            </a:tbl>
          </a:graphicData>
        </a:graphic>
      </p:graphicFrame>
      <p:sp>
        <p:nvSpPr>
          <p:cNvPr id="19" name="Title 1">
            <a:extLst>
              <a:ext uri="{FF2B5EF4-FFF2-40B4-BE49-F238E27FC236}">
                <a16:creationId xmlns:a16="http://schemas.microsoft.com/office/drawing/2014/main" id="{F0E0E2FA-FBDD-F393-1FA8-FE74B8D437AF}"/>
              </a:ext>
            </a:extLst>
          </p:cNvPr>
          <p:cNvSpPr txBox="1">
            <a:spLocks/>
          </p:cNvSpPr>
          <p:nvPr/>
        </p:nvSpPr>
        <p:spPr>
          <a:xfrm>
            <a:off x="455583" y="3859566"/>
            <a:ext cx="5240867" cy="646591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Threshold tuning</a:t>
            </a:r>
          </a:p>
        </p:txBody>
      </p:sp>
    </p:spTree>
    <p:extLst>
      <p:ext uri="{BB962C8B-B14F-4D97-AF65-F5344CB8AC3E}">
        <p14:creationId xmlns:p14="http://schemas.microsoft.com/office/powerpoint/2010/main" val="1034587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 descr="A graph showing a comparison of a model&#10;&#10;AI-generated content may be incorrect.">
            <a:extLst>
              <a:ext uri="{FF2B5EF4-FFF2-40B4-BE49-F238E27FC236}">
                <a16:creationId xmlns:a16="http://schemas.microsoft.com/office/drawing/2014/main" id="{F921675E-6DD2-B4DB-4439-F1C4E916D99A}"/>
              </a:ext>
            </a:extLst>
          </p:cNvPr>
          <p:cNvPicPr>
            <a:picLocks noGrp="1" noChangeAspect="1"/>
          </p:cNvPicPr>
          <p:nvPr>
            <p:ph sz="half" idx="16"/>
          </p:nvPr>
        </p:nvPicPr>
        <p:blipFill>
          <a:blip r:embed="rId3"/>
          <a:stretch>
            <a:fillRect/>
          </a:stretch>
        </p:blipFill>
        <p:spPr>
          <a:xfrm>
            <a:off x="6096000" y="491111"/>
            <a:ext cx="5274734" cy="3148541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4B0ADB-527F-A58C-9372-D8502ED6F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EB9AD0DE-CED6-2914-6DC3-73CE0F8E12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COMPARISON</a:t>
            </a:r>
          </a:p>
        </p:txBody>
      </p:sp>
      <p:pic>
        <p:nvPicPr>
          <p:cNvPr id="13" name="Picture 12" descr="A graph with a bar and a number of numbers&#10;&#10;AI-generated content may be incorrect.">
            <a:extLst>
              <a:ext uri="{FF2B5EF4-FFF2-40B4-BE49-F238E27FC236}">
                <a16:creationId xmlns:a16="http://schemas.microsoft.com/office/drawing/2014/main" id="{D8519D51-605B-037D-070A-BF034D8BF0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1" y="3837667"/>
            <a:ext cx="8799312" cy="2883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1646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2E1CF79-4FDC-8CAF-CC16-E309A2C497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2228" y="685288"/>
            <a:ext cx="5733772" cy="448990"/>
          </a:xfrm>
        </p:spPr>
        <p:txBody>
          <a:bodyPr/>
          <a:lstStyle/>
          <a:p>
            <a:r>
              <a:rPr lang="en-US" dirty="0"/>
              <a:t>TAKEAWAYS/LESSONS LEARNED</a:t>
            </a:r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33D8731E-4977-402E-8BFD-895B4D0544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62227" y="1243241"/>
            <a:ext cx="5733773" cy="4708826"/>
          </a:xfrm>
        </p:spPr>
        <p:txBody>
          <a:bodyPr>
            <a:no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b="1" dirty="0"/>
              <a:t>Data Quality &gt; Model Complexity</a:t>
            </a:r>
          </a:p>
          <a:p>
            <a:pPr lvl="1"/>
            <a:r>
              <a:rPr lang="en-US" dirty="0"/>
              <a:t>126x class imbalance broke the model</a:t>
            </a:r>
          </a:p>
          <a:p>
            <a:pPr lvl="1"/>
            <a:r>
              <a:rPr lang="en-US" dirty="0"/>
              <a:t>Filtering to well-represented genres had bigger impact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/>
              <a:t>Threshold Tuning Has Limits</a:t>
            </a:r>
          </a:p>
          <a:p>
            <a:pPr lvl="1"/>
            <a:r>
              <a:rPr lang="en-US" dirty="0"/>
              <a:t>Cannot fix a poorly-trained model</a:t>
            </a:r>
          </a:p>
          <a:p>
            <a:pPr lvl="1"/>
            <a:r>
              <a:rPr lang="en-US" dirty="0"/>
              <a:t>Must address root causes (data quality, class imbalance)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/>
              <a:t>Multi-Label is Hard</a:t>
            </a:r>
          </a:p>
          <a:p>
            <a:pPr lvl="1"/>
            <a:r>
              <a:rPr lang="en-US" dirty="0"/>
              <a:t>Real-world complexity (songs have multiple genres)</a:t>
            </a:r>
          </a:p>
          <a:p>
            <a:pPr lvl="1"/>
            <a:r>
              <a:rPr lang="en-US" dirty="0"/>
              <a:t>Precision-recall tradeoff is challenging</a:t>
            </a:r>
          </a:p>
          <a:p>
            <a:pPr lvl="1"/>
            <a:r>
              <a:rPr lang="en-US" dirty="0"/>
              <a:t>Need careful calibration</a:t>
            </a:r>
          </a:p>
          <a:p>
            <a:endParaRPr lang="en-US" dirty="0"/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AE07A905-8B37-D13F-25D3-1D3BCDB86B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38786" y="2412009"/>
            <a:ext cx="3943627" cy="448989"/>
          </a:xfrm>
        </p:spPr>
        <p:txBody>
          <a:bodyPr/>
          <a:lstStyle/>
          <a:p>
            <a:r>
              <a:rPr lang="en-US" dirty="0"/>
              <a:t>LONG-TERM IMPROVEMENTS</a:t>
            </a:r>
          </a:p>
        </p:txBody>
      </p:sp>
      <p:sp>
        <p:nvSpPr>
          <p:cNvPr id="35" name="Content Placeholder 34">
            <a:extLst>
              <a:ext uri="{FF2B5EF4-FFF2-40B4-BE49-F238E27FC236}">
                <a16:creationId xmlns:a16="http://schemas.microsoft.com/office/drawing/2014/main" id="{4E9A764F-6B65-050E-E561-82F77339D164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6638786" y="2919334"/>
            <a:ext cx="5316147" cy="3032733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Temporal models: RNNs/Transformers for longer context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Transfer learning: Pre-trained audio models (Wav2Vec2)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Hierarchical classification: Genre taxonomy (Rock → Metal→ Death Metal)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Active learning: Focus on hard examples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396FFDC-ADE8-4009-A466-A81787258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3577982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ustom" id="{F85C13B5-8B75-4CB8-BA5E-9CAC0747196D}" vid="{617487EE-AB70-4C55-8A81-E6744CC4A2C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5EDE3176-A15D-46A3-BDDB-64A0D736322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ABF691C-888B-4061-8A6F-D5CE84A0254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9168DCE-134F-4610-A6AA-88CEBE8D71D2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>
  <clbl:label id="{ece46077-c084-46ce-a700-e522340c27a8}" enabled="1" method="Standard" siteId="{c921337c-1160-432a-b079-805f59112843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{05A23F4A-A8C2-4E3D-B6AD-7B5F9789D9FB}TF7521aafa-c748-4c40-a498-ba511be234dc5b1b6097_win32-5039330bb2f3</Template>
  <TotalTime>734</TotalTime>
  <Words>1067</Words>
  <Application>Microsoft Macintosh PowerPoint</Application>
  <PresentationFormat>Widescreen</PresentationFormat>
  <Paragraphs>178</Paragraphs>
  <Slides>11</Slides>
  <Notes>11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Cambria Math</vt:lpstr>
      <vt:lpstr>Tenorite</vt:lpstr>
      <vt:lpstr>Custom</vt:lpstr>
      <vt:lpstr>Music Feature Analysis &amp; Multi-Label Genre Classification</vt:lpstr>
      <vt:lpstr>Why Music Genre Classification?</vt:lpstr>
      <vt:lpstr>electng Visual Aids</vt:lpstr>
      <vt:lpstr>WHY CNNs for audio?</vt:lpstr>
      <vt:lpstr>DATA AUGMENTATION &amp; CLASS WEIGHTING</vt:lpstr>
      <vt:lpstr>Multi-label CNN</vt:lpstr>
      <vt:lpstr>results</vt:lpstr>
      <vt:lpstr>COMPARISON</vt:lpstr>
      <vt:lpstr>PowerPoint Presentation</vt:lpstr>
      <vt:lpstr>DEMO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Jarred Donkle Maestas</dc:creator>
  <cp:lastModifiedBy>Donkle Maestas, Jarred D</cp:lastModifiedBy>
  <cp:revision>2</cp:revision>
  <dcterms:created xsi:type="dcterms:W3CDTF">2025-12-04T06:31:42Z</dcterms:created>
  <dcterms:modified xsi:type="dcterms:W3CDTF">2025-12-04T22:43:59Z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